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aleway Thin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Lato Black"/>
      <p:bold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5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7.xml"/><Relationship Id="rId44" Type="http://schemas.openxmlformats.org/officeDocument/2006/relationships/font" Target="fonts/Lato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Black-bold.fntdata"/><Relationship Id="rId24" Type="http://schemas.openxmlformats.org/officeDocument/2006/relationships/font" Target="fonts/Raleway-bold.fntdata"/><Relationship Id="rId46" Type="http://schemas.openxmlformats.org/officeDocument/2006/relationships/font" Target="fonts/RobotoMono-bold.fntdata"/><Relationship Id="rId23" Type="http://schemas.openxmlformats.org/officeDocument/2006/relationships/font" Target="fonts/Raleway-regular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48" Type="http://schemas.openxmlformats.org/officeDocument/2006/relationships/font" Target="fonts/RobotoMono-boldItalic.fntdata"/><Relationship Id="rId25" Type="http://schemas.openxmlformats.org/officeDocument/2006/relationships/font" Target="fonts/Raleway-italic.fntdata"/><Relationship Id="rId47" Type="http://schemas.openxmlformats.org/officeDocument/2006/relationships/font" Target="fonts/RobotoMono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RalewayThin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RalewayThin-italic.fntdata"/><Relationship Id="rId14" Type="http://schemas.openxmlformats.org/officeDocument/2006/relationships/slide" Target="slides/slide9.xml"/><Relationship Id="rId36" Type="http://schemas.openxmlformats.org/officeDocument/2006/relationships/font" Target="fonts/RalewayThin-bold.fntdata"/><Relationship Id="rId17" Type="http://schemas.openxmlformats.org/officeDocument/2006/relationships/slide" Target="slides/slide12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Thin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3343eb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3343eb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2f06f7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82f06f7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3f56fd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3f56fd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2f06f7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82f06f7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82f06f7d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82f06f7d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388594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97388594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7324211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732421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324211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324211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31a32c2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31a32c2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324211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324211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324211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324211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324211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324211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324211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324211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3242111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324211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82f06f7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82f06f7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3343e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93343e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32.gif"/><Relationship Id="rId5" Type="http://schemas.openxmlformats.org/officeDocument/2006/relationships/image" Target="../media/image36.gif"/><Relationship Id="rId6" Type="http://schemas.openxmlformats.org/officeDocument/2006/relationships/image" Target="../media/image31.gif"/><Relationship Id="rId7" Type="http://schemas.openxmlformats.org/officeDocument/2006/relationships/image" Target="../media/image3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4.jpg"/><Relationship Id="rId5" Type="http://schemas.openxmlformats.org/officeDocument/2006/relationships/image" Target="../media/image5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i.org/10.1351/goldbook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5"/>
                </a:solidFill>
              </a:rPr>
              <a:t>Norrish Type II </a:t>
            </a:r>
            <a:r>
              <a:rPr lang="en"/>
              <a:t>reaction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accent1"/>
                </a:solidFill>
              </a:rPr>
              <a:t>(</a:t>
            </a:r>
            <a:r>
              <a:rPr b="0" lang="en" sz="3000">
                <a:solidFill>
                  <a:schemeClr val="accent1"/>
                </a:solidFill>
              </a:rPr>
              <a:t>γ-H abstraction)</a:t>
            </a:r>
            <a:endParaRPr b="0" sz="3000">
              <a:solidFill>
                <a:schemeClr val="accent1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571750"/>
            <a:ext cx="44982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Keiran Rowell - Group Meeting - 30th Nov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25" y="3461162"/>
            <a:ext cx="4751901" cy="16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 rot="5438219">
            <a:off x="6258975" y="2819020"/>
            <a:ext cx="1034909" cy="1031829"/>
          </a:xfrm>
          <a:custGeom>
            <a:rect b="b" l="l" r="r" t="t"/>
            <a:pathLst>
              <a:path extrusionOk="0" h="42941" w="43011">
                <a:moveTo>
                  <a:pt x="0" y="6932"/>
                </a:moveTo>
                <a:cubicBezTo>
                  <a:pt x="1834" y="5821"/>
                  <a:pt x="10392" y="-792"/>
                  <a:pt x="11003" y="264"/>
                </a:cubicBezTo>
                <a:cubicBezTo>
                  <a:pt x="11614" y="1320"/>
                  <a:pt x="2723" y="12378"/>
                  <a:pt x="3668" y="13267"/>
                </a:cubicBezTo>
                <a:cubicBezTo>
                  <a:pt x="4613" y="14156"/>
                  <a:pt x="15615" y="4542"/>
                  <a:pt x="16671" y="5598"/>
                </a:cubicBezTo>
                <a:cubicBezTo>
                  <a:pt x="17727" y="6654"/>
                  <a:pt x="9058" y="18546"/>
                  <a:pt x="10003" y="19602"/>
                </a:cubicBezTo>
                <a:cubicBezTo>
                  <a:pt x="10948" y="20658"/>
                  <a:pt x="21339" y="11100"/>
                  <a:pt x="22339" y="11933"/>
                </a:cubicBezTo>
                <a:cubicBezTo>
                  <a:pt x="23339" y="12767"/>
                  <a:pt x="14948" y="23325"/>
                  <a:pt x="16004" y="24603"/>
                </a:cubicBezTo>
                <a:cubicBezTo>
                  <a:pt x="17060" y="25881"/>
                  <a:pt x="27896" y="18768"/>
                  <a:pt x="28674" y="19602"/>
                </a:cubicBezTo>
                <a:cubicBezTo>
                  <a:pt x="29452" y="20436"/>
                  <a:pt x="19894" y="28549"/>
                  <a:pt x="20672" y="29605"/>
                </a:cubicBezTo>
                <a:cubicBezTo>
                  <a:pt x="21450" y="30661"/>
                  <a:pt x="32120" y="24881"/>
                  <a:pt x="33342" y="25937"/>
                </a:cubicBezTo>
                <a:cubicBezTo>
                  <a:pt x="34565" y="26993"/>
                  <a:pt x="27396" y="34272"/>
                  <a:pt x="28007" y="35939"/>
                </a:cubicBezTo>
                <a:cubicBezTo>
                  <a:pt x="28618" y="37606"/>
                  <a:pt x="34509" y="34772"/>
                  <a:pt x="37010" y="35939"/>
                </a:cubicBezTo>
                <a:cubicBezTo>
                  <a:pt x="39511" y="37106"/>
                  <a:pt x="42011" y="41774"/>
                  <a:pt x="43011" y="42941"/>
                </a:cubicBez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0" name="Google Shape;90;p13"/>
          <p:cNvCxnSpPr/>
          <p:nvPr/>
        </p:nvCxnSpPr>
        <p:spPr>
          <a:xfrm rot="5438385">
            <a:off x="6010986" y="3766239"/>
            <a:ext cx="241815" cy="333319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181425" y="59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5"/>
                </a:solidFill>
              </a:rPr>
              <a:t>NTII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conical intersection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493800" y="237650"/>
            <a:ext cx="2650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Nau W.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Ber.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Bunsenges. Phys. Chem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1998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102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476-485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0" y="1370025"/>
            <a:ext cx="4134625" cy="36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4289175" y="1125775"/>
            <a:ext cx="4810500" cy="3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‘</a:t>
            </a:r>
            <a:r>
              <a:rPr lang="en" sz="1500"/>
              <a:t>Absolute reactivity of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 </a:t>
            </a:r>
            <a:r>
              <a:rPr lang="en" sz="1500"/>
              <a:t>exceeds </a:t>
            </a:r>
            <a:r>
              <a:rPr i="1" lang="en" sz="1500">
                <a:solidFill>
                  <a:schemeClr val="accent5"/>
                </a:solidFill>
              </a:rPr>
              <a:t>T</a:t>
            </a:r>
            <a:r>
              <a:rPr baseline="-25000" lang="en" sz="1500">
                <a:solidFill>
                  <a:schemeClr val="accent5"/>
                </a:solidFill>
              </a:rPr>
              <a:t>1</a:t>
            </a:r>
            <a:r>
              <a:rPr lang="en" sz="1500"/>
              <a:t> , but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baseline="-25000" lang="en" sz="1500"/>
              <a:t> </a:t>
            </a:r>
            <a:r>
              <a:rPr lang="en" sz="1500"/>
              <a:t>is chemically less efficient due to radiationless deactivation’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</a:t>
            </a:r>
            <a:r>
              <a:rPr lang="en" sz="1500"/>
              <a:t>deactivation &gt; 80%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CI competitive with dissociation, H-back transfer, ISC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>
                <a:solidFill>
                  <a:schemeClr val="dk1"/>
                </a:solidFill>
              </a:rPr>
              <a:t>Conical intersection</a:t>
            </a:r>
            <a:r>
              <a:rPr lang="en" sz="1500"/>
              <a:t> following the TS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 sz="1500"/>
              <a:t>  common to a range of H-abstraction reactions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Requires a </a:t>
            </a:r>
            <a:r>
              <a:rPr lang="en" sz="1500">
                <a:solidFill>
                  <a:schemeClr val="accent3"/>
                </a:solidFill>
              </a:rPr>
              <a:t>CAS</a:t>
            </a:r>
            <a:r>
              <a:rPr lang="en" sz="1500"/>
              <a:t> calculation (</a:t>
            </a:r>
            <a:r>
              <a:rPr lang="en" sz="1500">
                <a:solidFill>
                  <a:schemeClr val="accent5"/>
                </a:solidFill>
              </a:rPr>
              <a:t>multistate </a:t>
            </a:r>
            <a:r>
              <a:rPr lang="en" sz="1500"/>
              <a:t>optimisation)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0" name="Google Shape;230;p22"/>
          <p:cNvSpPr txBox="1"/>
          <p:nvPr/>
        </p:nvSpPr>
        <p:spPr>
          <a:xfrm>
            <a:off x="-76200" y="248525"/>
            <a:ext cx="3733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Shaw M.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“Photochemical Formation of enols from carboyls”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PhD Thesis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76200" y="48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 </a:t>
            </a:r>
            <a:r>
              <a:rPr lang="en"/>
              <a:t>calculations</a:t>
            </a:r>
            <a:endParaRPr baseline="-25000">
              <a:solidFill>
                <a:schemeClr val="accent2"/>
              </a:solidFill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" y="2904275"/>
            <a:ext cx="4309849" cy="19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5708400" y="198150"/>
            <a:ext cx="3435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Orgunati B., Fang C., Durbeej B.,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Molecular Physics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2016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114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3348-3463 </a:t>
            </a:r>
            <a:endParaRPr b="1" sz="800">
              <a:solidFill>
                <a:srgbClr val="59595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36850" y="1439450"/>
            <a:ext cx="76887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Excited state calculations are a </a:t>
            </a:r>
            <a:r>
              <a:rPr lang="en" u="sng">
                <a:solidFill>
                  <a:srgbClr val="CC0000"/>
                </a:solidFill>
              </a:rPr>
              <a:t>pain</a:t>
            </a:r>
            <a:endParaRPr u="sng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5"/>
                </a:solidFill>
              </a:rPr>
              <a:t>T</a:t>
            </a:r>
            <a:r>
              <a:rPr baseline="-25000" lang="en">
                <a:solidFill>
                  <a:schemeClr val="accent5"/>
                </a:solidFill>
              </a:rPr>
              <a:t>1</a:t>
            </a:r>
            <a:r>
              <a:rPr lang="en"/>
              <a:t> is lowest spin-unpaired solution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/>
              <a:t> can use </a:t>
            </a:r>
            <a:r>
              <a:rPr lang="en">
                <a:solidFill>
                  <a:schemeClr val="accent5"/>
                </a:solidFill>
              </a:rPr>
              <a:t>unrestricted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TD-DFT is </a:t>
            </a:r>
            <a:r>
              <a:rPr lang="en">
                <a:solidFill>
                  <a:schemeClr val="accent3"/>
                </a:solidFill>
              </a:rPr>
              <a:t>inaccurate</a:t>
            </a:r>
            <a:r>
              <a:rPr lang="en"/>
              <a:t> (~</a:t>
            </a:r>
            <a:r>
              <a:rPr baseline="30000" lang="en"/>
              <a:t>1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/</a:t>
            </a:r>
            <a:r>
              <a:rPr baseline="-25000" lang="en"/>
              <a:t>10</a:t>
            </a:r>
            <a:r>
              <a:rPr lang="en"/>
              <a:t> eV)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en"/>
              <a:t>use </a:t>
            </a:r>
            <a:r>
              <a:rPr lang="en">
                <a:solidFill>
                  <a:schemeClr val="dk1"/>
                </a:solidFill>
              </a:rPr>
              <a:t>composite procedure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463500" y="480450"/>
            <a:ext cx="1566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4824625" y="536875"/>
            <a:ext cx="4012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Issues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</a:t>
            </a:r>
            <a:r>
              <a:rPr b="1" i="1" lang="en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baseline="-25000" lang="en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NTII</a:t>
            </a:r>
            <a:endParaRPr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3"/>
          <p:cNvSpPr txBox="1"/>
          <p:nvPr>
            <p:ph idx="1" type="body"/>
          </p:nvPr>
        </p:nvSpPr>
        <p:spPr>
          <a:xfrm>
            <a:off x="4620100" y="961450"/>
            <a:ext cx="45240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</a:t>
            </a:r>
            <a:r>
              <a:rPr lang="en" sz="1500"/>
              <a:t> Needs to distinguish close</a:t>
            </a:r>
            <a:r>
              <a:rPr lang="en" sz="1500">
                <a:solidFill>
                  <a:schemeClr val="dk2"/>
                </a:solidFill>
              </a:rPr>
              <a:t>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&amp; </a:t>
            </a:r>
            <a:r>
              <a:rPr i="1" lang="en" sz="1500">
                <a:solidFill>
                  <a:schemeClr val="accent5"/>
                </a:solidFill>
              </a:rPr>
              <a:t>T</a:t>
            </a:r>
            <a:r>
              <a:rPr baseline="-25000" lang="en" sz="1500">
                <a:solidFill>
                  <a:schemeClr val="accent5"/>
                </a:solidFill>
              </a:rPr>
              <a:t>1</a:t>
            </a:r>
            <a:r>
              <a:rPr lang="en" sz="1500"/>
              <a:t>  barriers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</a:t>
            </a:r>
            <a:r>
              <a:rPr lang="en" sz="1500">
                <a:solidFill>
                  <a:schemeClr val="accent5"/>
                </a:solidFill>
              </a:rPr>
              <a:t> </a:t>
            </a:r>
            <a:r>
              <a:rPr lang="en" sz="1500">
                <a:solidFill>
                  <a:schemeClr val="accent5"/>
                </a:solidFill>
              </a:rPr>
              <a:t>NTII </a:t>
            </a:r>
            <a:r>
              <a:rPr lang="en" sz="1500"/>
              <a:t>process has involved </a:t>
            </a:r>
            <a:r>
              <a:rPr lang="en" sz="1500">
                <a:solidFill>
                  <a:schemeClr val="dk2"/>
                </a:solidFill>
              </a:rPr>
              <a:t>CI</a:t>
            </a:r>
            <a:r>
              <a:rPr lang="en" sz="1500"/>
              <a:t>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 sz="1500"/>
              <a:t> </a:t>
            </a:r>
            <a:r>
              <a:rPr lang="en" sz="1500">
                <a:solidFill>
                  <a:srgbClr val="980000"/>
                </a:solidFill>
              </a:rPr>
              <a:t>TD-DFT can fail</a:t>
            </a:r>
            <a:endParaRPr sz="1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>
                <a:solidFill>
                  <a:schemeClr val="accent5"/>
                </a:solidFill>
              </a:rPr>
              <a:t>NTII</a:t>
            </a:r>
            <a:r>
              <a:rPr lang="en" sz="1500"/>
              <a:t> molecules </a:t>
            </a:r>
            <a:r>
              <a:rPr i="1" lang="en" sz="1500">
                <a:solidFill>
                  <a:schemeClr val="dk2"/>
                </a:solidFill>
              </a:rPr>
              <a:t>C</a:t>
            </a:r>
            <a:r>
              <a:rPr baseline="-25000" lang="en" sz="1500">
                <a:solidFill>
                  <a:schemeClr val="dk2"/>
                </a:solidFill>
              </a:rPr>
              <a:t>4</a:t>
            </a:r>
            <a:r>
              <a:rPr lang="en" sz="1500">
                <a:solidFill>
                  <a:schemeClr val="dk2"/>
                </a:solidFill>
              </a:rPr>
              <a:t>+</a:t>
            </a:r>
            <a:r>
              <a:rPr lang="en" sz="1500"/>
              <a:t> 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 sz="1500"/>
              <a:t> </a:t>
            </a:r>
            <a:r>
              <a:rPr lang="en" sz="1500">
                <a:solidFill>
                  <a:srgbClr val="980000"/>
                </a:solidFill>
              </a:rPr>
              <a:t>EOM-CC scales badly!</a:t>
            </a:r>
            <a:endParaRPr sz="1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 H-transfer reaction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 sz="1500"/>
              <a:t> need high </a:t>
            </a:r>
            <a:r>
              <a:rPr lang="en" sz="1200"/>
              <a:t>E</a:t>
            </a:r>
            <a:r>
              <a:rPr baseline="-25000" lang="en" sz="1200">
                <a:solidFill>
                  <a:schemeClr val="dk1"/>
                </a:solidFill>
              </a:rPr>
              <a:t>x</a:t>
            </a:r>
            <a:r>
              <a:rPr baseline="30000" lang="en" sz="1200">
                <a:solidFill>
                  <a:schemeClr val="dk1"/>
                </a:solidFill>
              </a:rPr>
              <a:t>HF</a:t>
            </a:r>
            <a:r>
              <a:rPr lang="en" sz="1500"/>
              <a:t> exchange            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</a:t>
            </a:r>
            <a:r>
              <a:rPr lang="en" sz="1500">
                <a:solidFill>
                  <a:schemeClr val="dk2"/>
                </a:solidFill>
              </a:rPr>
              <a:t>BH&amp;HLYP </a:t>
            </a:r>
            <a:r>
              <a:rPr lang="en" sz="1500"/>
              <a:t>bumps </a:t>
            </a:r>
            <a:r>
              <a:rPr lang="en" sz="1200"/>
              <a:t>E</a:t>
            </a:r>
            <a:r>
              <a:rPr baseline="-25000" lang="en" sz="1200">
                <a:solidFill>
                  <a:schemeClr val="dk1"/>
                </a:solidFill>
              </a:rPr>
              <a:t>x</a:t>
            </a:r>
            <a:r>
              <a:rPr baseline="30000" lang="en" sz="1200">
                <a:solidFill>
                  <a:schemeClr val="dk1"/>
                </a:solidFill>
              </a:rPr>
              <a:t>HF</a:t>
            </a:r>
            <a:r>
              <a:rPr lang="en" sz="1500"/>
              <a:t> up to 50% 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en" sz="1500">
                <a:solidFill>
                  <a:srgbClr val="980000"/>
                </a:solidFill>
              </a:rPr>
              <a:t>still fails</a:t>
            </a:r>
            <a:endParaRPr sz="1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</a:t>
            </a:r>
            <a:r>
              <a:rPr lang="en" sz="1500"/>
              <a:t>Meta-functionals (</a:t>
            </a:r>
            <a:r>
              <a:rPr lang="en" sz="1500">
                <a:solidFill>
                  <a:schemeClr val="dk2"/>
                </a:solidFill>
              </a:rPr>
              <a:t>M06-2X</a:t>
            </a:r>
            <a:r>
              <a:rPr lang="en" sz="1500"/>
              <a:t>) </a:t>
            </a:r>
            <a:r>
              <a:rPr lang="en" sz="1500">
                <a:solidFill>
                  <a:srgbClr val="980000"/>
                </a:solidFill>
              </a:rPr>
              <a:t>expensive for TD</a:t>
            </a:r>
            <a:endParaRPr sz="1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</a:t>
            </a:r>
            <a:r>
              <a:rPr lang="en" sz="1500"/>
              <a:t>Use </a:t>
            </a:r>
            <a:r>
              <a:rPr lang="en" sz="1500">
                <a:solidFill>
                  <a:schemeClr val="accent2"/>
                </a:solidFill>
              </a:rPr>
              <a:t>range-separated hybrids</a:t>
            </a:r>
            <a:r>
              <a:rPr lang="en" sz="1500"/>
              <a:t> (</a:t>
            </a:r>
            <a:r>
              <a:rPr lang="en" sz="1500">
                <a:solidFill>
                  <a:schemeClr val="dk2"/>
                </a:solidFill>
              </a:rPr>
              <a:t>CAM-B3LYP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            </a:t>
            </a:r>
            <a:r>
              <a:rPr lang="en" sz="1500">
                <a:solidFill>
                  <a:schemeClr val="dk1"/>
                </a:solidFill>
              </a:rPr>
              <a:t>✓</a:t>
            </a:r>
            <a:r>
              <a:rPr lang="en" sz="1500">
                <a:solidFill>
                  <a:srgbClr val="191E3F"/>
                </a:solidFill>
              </a:rPr>
              <a:t> </a:t>
            </a:r>
            <a:r>
              <a:rPr lang="en" sz="1500"/>
              <a:t>TSs found! Need to use </a:t>
            </a:r>
            <a:r>
              <a:rPr lang="en" sz="1500" u="sng"/>
              <a:t>same ZPVE</a:t>
            </a:r>
            <a:r>
              <a:rPr lang="en" sz="1500"/>
              <a:t> in all</a:t>
            </a:r>
            <a:endParaRPr sz="1500"/>
          </a:p>
        </p:txBody>
      </p:sp>
      <p:sp>
        <p:nvSpPr>
          <p:cNvPr id="242" name="Google Shape;242;p23"/>
          <p:cNvSpPr/>
          <p:nvPr/>
        </p:nvSpPr>
        <p:spPr>
          <a:xfrm>
            <a:off x="36850" y="1484100"/>
            <a:ext cx="4380000" cy="3494700"/>
          </a:xfrm>
          <a:prstGeom prst="rect">
            <a:avLst/>
          </a:prstGeom>
          <a:solidFill>
            <a:srgbClr val="FFFFFF">
              <a:alpha val="6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8"/>
            <a:ext cx="3406776" cy="217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61775"/>
            <a:ext cx="3498549" cy="222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450" y="0"/>
            <a:ext cx="3498549" cy="22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225" y="2973176"/>
            <a:ext cx="3406783" cy="21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650" y="1025591"/>
            <a:ext cx="3498549" cy="2228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47325" y="581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SARs</a:t>
            </a:r>
            <a:r>
              <a:rPr lang="en"/>
              <a:t> of </a:t>
            </a:r>
            <a:r>
              <a:rPr lang="en">
                <a:solidFill>
                  <a:schemeClr val="accent5"/>
                </a:solidFill>
              </a:rPr>
              <a:t>NTII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875" y="-21863"/>
            <a:ext cx="7033999" cy="51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79675" y="62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NTII</a:t>
            </a:r>
            <a:r>
              <a:rPr lang="en"/>
              <a:t> barriers from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/>
              <a:t> min</a:t>
            </a:r>
            <a:endParaRPr/>
          </a:p>
        </p:txBody>
      </p:sp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106450" y="1537100"/>
            <a:ext cx="80634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Still waiting on EOM-CC calcs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en" sz="1500" u="sng"/>
              <a:t>don’t have absolute energies</a:t>
            </a:r>
            <a:endParaRPr sz="1500" u="sng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b="1" i="1" lang="en" sz="1500">
                <a:solidFill>
                  <a:schemeClr val="accent2"/>
                </a:solidFill>
              </a:rPr>
              <a:t>S</a:t>
            </a:r>
            <a:r>
              <a:rPr b="1"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intrinsic barriers are very low, &gt; 30 kJ/mol 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" sz="1500"/>
              <a:t>  ~20 kj/mol </a:t>
            </a:r>
            <a:r>
              <a:rPr lang="en" sz="1500">
                <a:solidFill>
                  <a:schemeClr val="accent3"/>
                </a:solidFill>
              </a:rPr>
              <a:t>lower</a:t>
            </a:r>
            <a:r>
              <a:rPr lang="en" sz="1500"/>
              <a:t> than </a:t>
            </a:r>
            <a:r>
              <a:rPr b="1" i="1" lang="en" sz="1500">
                <a:solidFill>
                  <a:srgbClr val="1C3678"/>
                </a:solidFill>
              </a:rPr>
              <a:t>T</a:t>
            </a:r>
            <a:r>
              <a:rPr b="1" baseline="-25000" lang="en" sz="1500">
                <a:solidFill>
                  <a:srgbClr val="1C3678"/>
                </a:solidFill>
              </a:rPr>
              <a:t>1</a:t>
            </a:r>
            <a:endParaRPr b="1" baseline="-25000" sz="1500">
              <a:solidFill>
                <a:srgbClr val="1C36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In absolute energy terms, conjugation should lower the excitation energy 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primary ɣ-C ketones and aldehydes should be highest barriers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	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enones and enals should have low absolute barriers, secondary &amp; tertiary even more so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5315475" y="198150"/>
            <a:ext cx="3850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Kletskii M.,   Lisovin A., Burov O., Kurbatov S.,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Comp. Theo. Chem.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2014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1047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55-66 </a:t>
            </a:r>
            <a:endParaRPr b="1" sz="800">
              <a:solidFill>
                <a:srgbClr val="59595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79650" y="621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S</a:t>
            </a:r>
            <a:r>
              <a:rPr baseline="-25000" lang="en">
                <a:solidFill>
                  <a:schemeClr val="accent1"/>
                </a:solidFill>
              </a:rPr>
              <a:t>0</a:t>
            </a:r>
            <a:r>
              <a:rPr baseline="-25000" lang="en">
                <a:solidFill>
                  <a:schemeClr val="accent2"/>
                </a:solidFill>
              </a:rPr>
              <a:t> </a:t>
            </a:r>
            <a:r>
              <a:rPr lang="en"/>
              <a:t>reaction?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950" y="497175"/>
            <a:ext cx="6718675" cy="46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700" y="152400"/>
            <a:ext cx="42018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316400"/>
            <a:ext cx="4450901" cy="2698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type="title"/>
          </p:nvPr>
        </p:nvSpPr>
        <p:spPr>
          <a:xfrm>
            <a:off x="416450" y="34975"/>
            <a:ext cx="36723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State correlation diagrams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88800" y="57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Photoch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910900" y="515225"/>
            <a:ext cx="437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A998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117939" y="1717672"/>
            <a:ext cx="1455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Linear aldehydes </a:t>
            </a:r>
            <a:endParaRPr b="1" sz="120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276" y="702030"/>
            <a:ext cx="1600499" cy="1122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7676023" y="1989555"/>
            <a:ext cx="1705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Branched aldehydes 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92" y="613761"/>
            <a:ext cx="1455837" cy="145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6211788" y="3037608"/>
            <a:ext cx="10146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83F04"/>
                </a:solidFill>
                <a:latin typeface="Roboto"/>
                <a:ea typeface="Roboto"/>
                <a:cs typeface="Roboto"/>
                <a:sym typeface="Roboto"/>
              </a:rPr>
              <a:t>Ketones</a:t>
            </a:r>
            <a:endParaRPr b="1" sz="12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153" y="1980095"/>
            <a:ext cx="1401472" cy="112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9502" y="2235778"/>
            <a:ext cx="1524002" cy="108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7931033" y="3116487"/>
            <a:ext cx="642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Enals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4728" y="3621593"/>
            <a:ext cx="1705827" cy="108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6380911" y="4467115"/>
            <a:ext cx="870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27BA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Enones</a:t>
            </a:r>
            <a:endParaRPr b="1" sz="1200">
              <a:solidFill>
                <a:srgbClr val="C27B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6161" y="3441989"/>
            <a:ext cx="1455838" cy="122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7822627" y="4574552"/>
            <a:ext cx="1191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Dicarbonyls</a:t>
            </a:r>
            <a:endParaRPr b="1" sz="12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5819950" y="463600"/>
            <a:ext cx="1566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75" y="525650"/>
            <a:ext cx="5775401" cy="45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0" y="-71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C3678"/>
                </a:solidFill>
                <a:latin typeface="Raleway"/>
                <a:ea typeface="Raleway"/>
                <a:cs typeface="Raleway"/>
                <a:sym typeface="Raleway"/>
              </a:rPr>
              <a:t>Carbonyls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in the </a:t>
            </a:r>
            <a:r>
              <a:rPr b="1" lang="en" sz="260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en" sz="260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tmosphere</a:t>
            </a:r>
            <a:endParaRPr b="1" sz="2600">
              <a:solidFill>
                <a:srgbClr val="6AA4C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550300" y="213400"/>
            <a:ext cx="3593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Jenkin M., Saunders S., Pilling M.,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Atmospheric Environment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81-104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-43775" y="511825"/>
            <a:ext cx="347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NTI </a:t>
            </a:r>
            <a:r>
              <a:rPr lang="en"/>
              <a:t>photochemistry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-859" l="1270" r="-1270" t="860"/>
          <a:stretch/>
        </p:blipFill>
        <p:spPr>
          <a:xfrm>
            <a:off x="4310175" y="511825"/>
            <a:ext cx="4282326" cy="46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47" y="3791179"/>
            <a:ext cx="1907883" cy="134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56" y="1291006"/>
            <a:ext cx="1907885" cy="1304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5"/>
          <p:cNvCxnSpPr>
            <a:stCxn id="119" idx="0"/>
            <a:endCxn id="120" idx="2"/>
          </p:cNvCxnSpPr>
          <p:nvPr/>
        </p:nvCxnSpPr>
        <p:spPr>
          <a:xfrm rot="10800000">
            <a:off x="1682189" y="2595379"/>
            <a:ext cx="9900" cy="11958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2" name="Google Shape;122;p15"/>
          <p:cNvSpPr/>
          <p:nvPr/>
        </p:nvSpPr>
        <p:spPr>
          <a:xfrm>
            <a:off x="252025" y="2953916"/>
            <a:ext cx="1074845" cy="965528"/>
          </a:xfrm>
          <a:custGeom>
            <a:rect b="b" l="l" r="r" t="t"/>
            <a:pathLst>
              <a:path extrusionOk="0" h="42941" w="43011">
                <a:moveTo>
                  <a:pt x="0" y="6932"/>
                </a:moveTo>
                <a:cubicBezTo>
                  <a:pt x="1834" y="5821"/>
                  <a:pt x="10392" y="-792"/>
                  <a:pt x="11003" y="264"/>
                </a:cubicBezTo>
                <a:cubicBezTo>
                  <a:pt x="11614" y="1320"/>
                  <a:pt x="2723" y="12378"/>
                  <a:pt x="3668" y="13267"/>
                </a:cubicBezTo>
                <a:cubicBezTo>
                  <a:pt x="4613" y="14156"/>
                  <a:pt x="15615" y="4542"/>
                  <a:pt x="16671" y="5598"/>
                </a:cubicBezTo>
                <a:cubicBezTo>
                  <a:pt x="17727" y="6654"/>
                  <a:pt x="9058" y="18546"/>
                  <a:pt x="10003" y="19602"/>
                </a:cubicBezTo>
                <a:cubicBezTo>
                  <a:pt x="10948" y="20658"/>
                  <a:pt x="21339" y="11100"/>
                  <a:pt x="22339" y="11933"/>
                </a:cubicBezTo>
                <a:cubicBezTo>
                  <a:pt x="23339" y="12767"/>
                  <a:pt x="14948" y="23325"/>
                  <a:pt x="16004" y="24603"/>
                </a:cubicBezTo>
                <a:cubicBezTo>
                  <a:pt x="17060" y="25881"/>
                  <a:pt x="27896" y="18768"/>
                  <a:pt x="28674" y="19602"/>
                </a:cubicBezTo>
                <a:cubicBezTo>
                  <a:pt x="29452" y="20436"/>
                  <a:pt x="19894" y="28549"/>
                  <a:pt x="20672" y="29605"/>
                </a:cubicBezTo>
                <a:cubicBezTo>
                  <a:pt x="21450" y="30661"/>
                  <a:pt x="32120" y="24881"/>
                  <a:pt x="33342" y="25937"/>
                </a:cubicBezTo>
                <a:cubicBezTo>
                  <a:pt x="34565" y="26993"/>
                  <a:pt x="27396" y="34272"/>
                  <a:pt x="28007" y="35939"/>
                </a:cubicBezTo>
                <a:cubicBezTo>
                  <a:pt x="28618" y="37606"/>
                  <a:pt x="34509" y="34772"/>
                  <a:pt x="37010" y="35939"/>
                </a:cubicBezTo>
                <a:cubicBezTo>
                  <a:pt x="39511" y="37106"/>
                  <a:pt x="42011" y="41774"/>
                  <a:pt x="43011" y="42941"/>
                </a:cubicBez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23" name="Google Shape;123;p15"/>
          <p:cNvCxnSpPr/>
          <p:nvPr/>
        </p:nvCxnSpPr>
        <p:spPr>
          <a:xfrm>
            <a:off x="1292188" y="3877572"/>
            <a:ext cx="251400" cy="311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5"/>
          <p:cNvSpPr txBox="1"/>
          <p:nvPr/>
        </p:nvSpPr>
        <p:spPr>
          <a:xfrm>
            <a:off x="338584" y="3645108"/>
            <a:ext cx="6768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="1" i="1" lang="en" sz="2400">
                <a:solidFill>
                  <a:srgbClr val="99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ν</a:t>
            </a:r>
            <a:endParaRPr b="1" i="1" sz="2400">
              <a:solidFill>
                <a:srgbClr val="99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139658" y="3558938"/>
            <a:ext cx="52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Roboto"/>
                <a:ea typeface="Roboto"/>
                <a:cs typeface="Roboto"/>
                <a:sym typeface="Roboto"/>
              </a:rPr>
              <a:t>n</a:t>
            </a:r>
            <a:endParaRPr b="1" i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099312" y="1094475"/>
            <a:ext cx="606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π*</a:t>
            </a:r>
            <a:endParaRPr b="1" i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667000" y="214175"/>
            <a:ext cx="347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Diau E. W-.G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Kötting C.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Zewail A.,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CHEMPHYSCHEM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273-293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3240650" y="453475"/>
            <a:ext cx="1566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0" y="261625"/>
            <a:ext cx="3957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Corrigan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M.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“Modelling the photochemistry of acetaldehyde”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2015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Honours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Thesis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6716400" y="53825"/>
            <a:ext cx="2427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Heicklen J., </a:t>
            </a:r>
            <a:r>
              <a:rPr i="1"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J. Am. Chem. Soc.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1959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81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3863–3866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240975"/>
            <a:ext cx="3882025" cy="39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>
            <p:ph type="title"/>
          </p:nvPr>
        </p:nvSpPr>
        <p:spPr>
          <a:xfrm>
            <a:off x="140900" y="529900"/>
            <a:ext cx="209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/>
              <a:t> and </a:t>
            </a:r>
            <a:r>
              <a:rPr lang="en">
                <a:solidFill>
                  <a:schemeClr val="accent3"/>
                </a:solidFill>
              </a:rPr>
              <a:t>NTI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500" y="529900"/>
            <a:ext cx="4314725" cy="461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5667000" y="214175"/>
            <a:ext cx="3477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Diau E. W-.G., Kötting C., Zewail A.,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CHEMPHYSCHEM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273-293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30675" y="4228050"/>
            <a:ext cx="3727200" cy="640500"/>
          </a:xfrm>
          <a:prstGeom prst="rect">
            <a:avLst/>
          </a:prstGeom>
          <a:solidFill>
            <a:srgbClr val="D9D2E9">
              <a:alpha val="3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4463500" y="480450"/>
            <a:ext cx="1566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 rot="-5400000">
            <a:off x="-305350" y="4244700"/>
            <a:ext cx="1362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Accessible</a:t>
            </a:r>
            <a:r>
              <a:rPr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range</a:t>
            </a:r>
            <a:endParaRPr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023100" y="0"/>
            <a:ext cx="6120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Rowell K., Kable S.,  Jordan M.,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“Substituent effects on the α-bond cleavage of photochemically important carbonyls”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 preparation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03125" y="57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chemeClr val="dk1"/>
                </a:solidFill>
              </a:rPr>
              <a:t>factors</a:t>
            </a:r>
            <a:r>
              <a:rPr lang="en"/>
              <a:t> affect </a:t>
            </a:r>
            <a:r>
              <a:rPr lang="en">
                <a:solidFill>
                  <a:schemeClr val="accent3"/>
                </a:solidFill>
              </a:rPr>
              <a:t>NTI</a:t>
            </a:r>
            <a:r>
              <a:rPr lang="en"/>
              <a:t>?</a:t>
            </a:r>
            <a:endParaRPr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2" y="1729336"/>
            <a:ext cx="1455837" cy="145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202" y="1860403"/>
            <a:ext cx="1524002" cy="108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304800" y="1364275"/>
            <a:ext cx="3485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Branching    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b="1" lang="en" sz="20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Conjugation</a:t>
            </a: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550" y="4464075"/>
            <a:ext cx="728709" cy="6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52" y="4464073"/>
            <a:ext cx="1190186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2350" y="4300550"/>
            <a:ext cx="1293799" cy="84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 rot="-296040">
            <a:off x="710015" y="3380702"/>
            <a:ext cx="2999716" cy="484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00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Hyperconjugation</a:t>
            </a:r>
            <a:endParaRPr i="1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 rot="-306002">
            <a:off x="710686" y="3828199"/>
            <a:ext cx="3000178" cy="38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α-substitution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8575" y="522075"/>
            <a:ext cx="5015425" cy="4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787638">
            <a:off x="3353639" y="3991731"/>
            <a:ext cx="1029421" cy="115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 rot="-307559">
            <a:off x="77178" y="3715196"/>
            <a:ext cx="4274395" cy="395189"/>
          </a:xfrm>
          <a:prstGeom prst="bentArrow">
            <a:avLst>
              <a:gd fmla="val 25000" name="adj1"/>
              <a:gd fmla="val 21990" name="adj2"/>
              <a:gd fmla="val 50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3023025" y="214175"/>
            <a:ext cx="6120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Rowell K., Kable S.,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Jordan M.,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“Substituent effects on the α-bond cleavage of photochemically important carbonyls” 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 preparation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0" y="604050"/>
            <a:ext cx="260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Intrinsic</a:t>
            </a:r>
            <a:r>
              <a:rPr lang="en" sz="2400"/>
              <a:t> barriers </a:t>
            </a:r>
            <a:endParaRPr sz="2400"/>
          </a:p>
        </p:txBody>
      </p:sp>
      <p:pic>
        <p:nvPicPr>
          <p:cNvPr id="165" name="Google Shape;165;p1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13" y="1015650"/>
            <a:ext cx="6681725" cy="41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-61525" y="1478150"/>
            <a:ext cx="2846100" cy="27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&amp; </a:t>
            </a:r>
            <a:r>
              <a:rPr i="1" lang="en" sz="1500">
                <a:solidFill>
                  <a:schemeClr val="accent5"/>
                </a:solidFill>
              </a:rPr>
              <a:t>T</a:t>
            </a:r>
            <a:r>
              <a:rPr baseline="-25000" lang="en" sz="1500">
                <a:solidFill>
                  <a:schemeClr val="accent5"/>
                </a:solidFill>
              </a:rPr>
              <a:t>1</a:t>
            </a:r>
            <a:r>
              <a:rPr lang="en" sz="1500"/>
              <a:t>  show same trends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shifted higher ~50 kj/mol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‘0-0’ excitation energy diff.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500"/>
              <a:t>H &amp;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500"/>
              <a:t>CH</a:t>
            </a:r>
            <a:r>
              <a:rPr baseline="-25000" lang="en" sz="1500"/>
              <a:t>3</a:t>
            </a:r>
            <a:r>
              <a:rPr lang="en" sz="1500"/>
              <a:t> </a:t>
            </a:r>
            <a:r>
              <a:rPr lang="en" sz="1500">
                <a:solidFill>
                  <a:schemeClr val="accent3"/>
                </a:solidFill>
              </a:rPr>
              <a:t>NTI</a:t>
            </a:r>
            <a:r>
              <a:rPr i="1" lang="en" sz="1500"/>
              <a:t>b</a:t>
            </a:r>
            <a:r>
              <a:rPr lang="en" sz="1500"/>
              <a:t> basically flat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</a:t>
            </a:r>
            <a:r>
              <a:rPr lang="en" sz="1500"/>
              <a:t>  </a:t>
            </a:r>
            <a:r>
              <a:rPr lang="en" sz="1500">
                <a:solidFill>
                  <a:schemeClr val="dk1"/>
                </a:solidFill>
              </a:rPr>
              <a:t>SARs</a:t>
            </a:r>
            <a:r>
              <a:rPr lang="en" sz="1500"/>
              <a:t> describe </a:t>
            </a:r>
            <a:r>
              <a:rPr lang="en" sz="1500" u="sng">
                <a:solidFill>
                  <a:schemeClr val="accent5"/>
                </a:solidFill>
              </a:rPr>
              <a:t>all surfaces</a:t>
            </a:r>
            <a:r>
              <a:rPr lang="en" sz="1500"/>
              <a:t>!</a:t>
            </a:r>
            <a:endParaRPr sz="1500"/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4207725" y="480450"/>
            <a:ext cx="450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NTI</a:t>
            </a:r>
            <a:r>
              <a:rPr i="1" lang="en">
                <a:solidFill>
                  <a:schemeClr val="accent1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on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/>
              <a:t> </a:t>
            </a:r>
            <a:r>
              <a:rPr b="0" lang="en">
                <a:latin typeface="Raleway Thin"/>
                <a:ea typeface="Raleway Thin"/>
                <a:cs typeface="Raleway Thin"/>
                <a:sym typeface="Raleway Thin"/>
              </a:rPr>
              <a:t>(</a:t>
            </a:r>
            <a:r>
              <a:rPr b="0" lang="en">
                <a:highlight>
                  <a:srgbClr val="FFFFFF"/>
                </a:highlight>
              </a:rPr>
              <a:t>●</a:t>
            </a:r>
            <a:r>
              <a:rPr b="0" lang="en">
                <a:latin typeface="Raleway Thin"/>
                <a:ea typeface="Raleway Thin"/>
                <a:cs typeface="Raleway Thin"/>
                <a:sym typeface="Raleway Thin"/>
              </a:rPr>
              <a:t>)</a:t>
            </a:r>
            <a:r>
              <a:rPr lang="en"/>
              <a:t> </a:t>
            </a:r>
            <a:r>
              <a:rPr i="1" lang="en"/>
              <a:t>vs </a:t>
            </a:r>
            <a:r>
              <a:rPr i="1" lang="en">
                <a:solidFill>
                  <a:schemeClr val="accent5"/>
                </a:solidFill>
              </a:rPr>
              <a:t>T</a:t>
            </a:r>
            <a:r>
              <a:rPr baseline="-25000" lang="en">
                <a:solidFill>
                  <a:schemeClr val="accent5"/>
                </a:solidFill>
              </a:rPr>
              <a:t>1</a:t>
            </a:r>
            <a:r>
              <a:rPr b="0" lang="en">
                <a:latin typeface="Raleway Thin"/>
                <a:ea typeface="Raleway Thin"/>
                <a:cs typeface="Raleway Thin"/>
                <a:sym typeface="Raleway Thin"/>
              </a:rPr>
              <a:t> (</a:t>
            </a:r>
            <a:r>
              <a:rPr b="0" lang="en" sz="3000">
                <a:highlight>
                  <a:srgbClr val="F9F9F9"/>
                </a:highlight>
              </a:rPr>
              <a:t>▲</a:t>
            </a:r>
            <a:r>
              <a:rPr b="0" lang="en">
                <a:latin typeface="Raleway Thin"/>
                <a:ea typeface="Raleway Thin"/>
                <a:cs typeface="Raleway Thin"/>
                <a:sym typeface="Raleway Thin"/>
              </a:rPr>
              <a:t>)</a:t>
            </a:r>
            <a:r>
              <a:rPr lang="en"/>
              <a:t> </a:t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2710900" y="480450"/>
            <a:ext cx="1566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3023025" y="214175"/>
            <a:ext cx="6120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Rowell K., Kable S.,  Jordan M.,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“Substituent effects on the α-bond cleavage of photochemically important carbonyls” 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 preparation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3459900" y="214175"/>
            <a:ext cx="5760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IUPAC. Compendium of Chemical Terminology, 2nd ed. (the "Gold Book"). Compiled by A. D. McNaught and A. Wilkinson. Blackwell Scientific Publications, Oxford (1997). XML on-line corrected version: http://goldbook.iupac.org (2006-) created by M. Nic, J. Jirat, B. Kosata; updates compiled by A. Jenkins. ISBN 0-9678550-9-8. </a:t>
            </a:r>
            <a:r>
              <a:rPr lang="en" sz="8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https://doi.org/10.1351/goldbook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1425"/>
            <a:ext cx="8839202" cy="3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222525" y="1421250"/>
            <a:ext cx="3000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Norrish-Yang Cyclisation</a:t>
            </a:r>
            <a:endParaRPr i="1" sz="180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222525" y="4790175"/>
            <a:ext cx="3000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Enol + Alkene</a:t>
            </a:r>
            <a:endParaRPr i="1" sz="180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35300" y="3956675"/>
            <a:ext cx="3000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γ-</a:t>
            </a:r>
            <a:r>
              <a:rPr i="1" lang="en" sz="1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H abstraction</a:t>
            </a:r>
            <a:endParaRPr i="1" sz="1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025" y="844625"/>
            <a:ext cx="3325625" cy="1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35300" y="580950"/>
            <a:ext cx="323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NTII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pathways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 rot="-1880641">
            <a:off x="4277762" y="2425755"/>
            <a:ext cx="3000142" cy="851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rgbClr val="980000"/>
                </a:solidFill>
                <a:latin typeface="Lato Black"/>
                <a:ea typeface="Lato Black"/>
                <a:cs typeface="Lato Black"/>
                <a:sym typeface="Lato Black"/>
              </a:rPr>
              <a:t>Conformationally  limited</a:t>
            </a:r>
            <a:endParaRPr i="1" sz="1200">
              <a:solidFill>
                <a:srgbClr val="98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-76200" y="248525"/>
            <a:ext cx="3733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Shaw M.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“Photochemical Formation of enols from carboyls”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PhD Thesis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-130025" y="-37775"/>
            <a:ext cx="3672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 Feyter S., Diau E. W.-G., Zewail A., 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Angewandte Chemie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39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260-263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19"/>
          <p:cNvCxnSpPr/>
          <p:nvPr/>
        </p:nvCxnSpPr>
        <p:spPr>
          <a:xfrm rot="10800000">
            <a:off x="2609200" y="3327175"/>
            <a:ext cx="72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8650" y="558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Surface(s)</a:t>
            </a:r>
            <a:r>
              <a:rPr lang="en"/>
              <a:t> of </a:t>
            </a:r>
            <a:r>
              <a:rPr lang="en">
                <a:solidFill>
                  <a:schemeClr val="accent5"/>
                </a:solidFill>
              </a:rPr>
              <a:t>NTII</a:t>
            </a:r>
            <a:r>
              <a:rPr lang="en"/>
              <a:t>?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6500275" y="119375"/>
            <a:ext cx="2676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Chen B., Fang W.,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Chem. Phys. Lett.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2002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361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472-482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063000" y="-40000"/>
            <a:ext cx="308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Stephenson L., Cavigli P., Parlett J., 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JACS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93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1984-1988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-76200" y="248525"/>
            <a:ext cx="3733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Shaw M.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“Photochemical Formation of enols from carboyls”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PhD Thesis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0" y="1281825"/>
            <a:ext cx="58995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</a:t>
            </a:r>
            <a:r>
              <a:rPr lang="en" sz="1500"/>
              <a:t> Quenching studies used to distinguish between</a:t>
            </a:r>
            <a:r>
              <a:rPr lang="en" sz="1500">
                <a:solidFill>
                  <a:schemeClr val="dk2"/>
                </a:solidFill>
              </a:rPr>
              <a:t>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&amp; </a:t>
            </a:r>
            <a:r>
              <a:rPr i="1" lang="en" sz="1500">
                <a:solidFill>
                  <a:schemeClr val="accent5"/>
                </a:solidFill>
              </a:rPr>
              <a:t>T</a:t>
            </a:r>
            <a:r>
              <a:rPr baseline="-25000" lang="en" sz="1500">
                <a:solidFill>
                  <a:schemeClr val="accent5"/>
                </a:solidFill>
              </a:rPr>
              <a:t>1</a:t>
            </a:r>
            <a:r>
              <a:rPr lang="en" sz="1500"/>
              <a:t>  reactivity</a:t>
            </a:r>
            <a:endParaRPr sz="1500"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 Experiments conducted at </a:t>
            </a:r>
            <a:r>
              <a:rPr lang="en" sz="1500">
                <a:solidFill>
                  <a:schemeClr val="accent3"/>
                </a:solidFill>
              </a:rPr>
              <a:t>380-385</a:t>
            </a:r>
            <a:r>
              <a:rPr lang="en" sz="1500"/>
              <a:t> kJ/mol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</a:t>
            </a:r>
            <a:r>
              <a:rPr lang="en" sz="1500"/>
              <a:t>Different species showed different quenching sensitivity:</a:t>
            </a:r>
            <a:endParaRPr sz="1500"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hexan-2-one: </a:t>
            </a:r>
            <a:r>
              <a:rPr lang="en" sz="1500">
                <a:solidFill>
                  <a:schemeClr val="accent2"/>
                </a:solidFill>
              </a:rPr>
              <a:t>singlet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pentan-2-one: </a:t>
            </a:r>
            <a:r>
              <a:rPr lang="en" sz="1500">
                <a:solidFill>
                  <a:schemeClr val="accent5"/>
                </a:solidFill>
              </a:rPr>
              <a:t>triplet</a:t>
            </a:r>
            <a:endParaRPr sz="1500"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butanal: equal parts </a:t>
            </a:r>
            <a:r>
              <a:rPr lang="en" sz="1500">
                <a:solidFill>
                  <a:schemeClr val="accent2"/>
                </a:solidFill>
              </a:rPr>
              <a:t>singlet </a:t>
            </a:r>
            <a:r>
              <a:rPr lang="en" sz="1500"/>
              <a:t>&amp; </a:t>
            </a:r>
            <a:r>
              <a:rPr lang="en" sz="1500">
                <a:solidFill>
                  <a:schemeClr val="accent5"/>
                </a:solidFill>
              </a:rPr>
              <a:t>triplet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► </a:t>
            </a:r>
            <a:r>
              <a:rPr lang="en" sz="1500"/>
              <a:t>The </a:t>
            </a:r>
            <a:r>
              <a:rPr lang="en" sz="1500">
                <a:solidFill>
                  <a:schemeClr val="accent5"/>
                </a:solidFill>
              </a:rPr>
              <a:t>triplet biradical</a:t>
            </a:r>
            <a:r>
              <a:rPr lang="en" sz="1500"/>
              <a:t> has a </a:t>
            </a: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µs lifetime</a:t>
            </a:r>
            <a:r>
              <a:rPr lang="en" sz="1500">
                <a:highlight>
                  <a:srgbClr val="FFFFFF"/>
                </a:highlight>
              </a:rPr>
              <a:t> and can be trapped.</a:t>
            </a:r>
            <a:r>
              <a:rPr b="1" lang="en" sz="1500"/>
              <a:t>    </a:t>
            </a:r>
            <a:r>
              <a:rPr lang="en" sz="1500"/>
              <a:t>  </a:t>
            </a:r>
            <a:r>
              <a:rPr lang="en" sz="1500"/>
              <a:t>            </a:t>
            </a:r>
            <a:endParaRPr sz="1500"/>
          </a:p>
        </p:txBody>
      </p:sp>
      <p:sp>
        <p:nvSpPr>
          <p:cNvPr id="194" name="Google Shape;194;p20"/>
          <p:cNvSpPr txBox="1"/>
          <p:nvPr/>
        </p:nvSpPr>
        <p:spPr>
          <a:xfrm>
            <a:off x="-76200" y="-61050"/>
            <a:ext cx="2386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Michael J.,  Noyes W.,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J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1963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85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1027-1032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-128750" y="88050"/>
            <a:ext cx="272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Tolgyesi M.,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Nacsa A.,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J. Photochem.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1979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333-345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2906400" y="-61050"/>
            <a:ext cx="308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O’Neal H., Miller G.,  Gunderson E.,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JACS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1974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96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3351-3357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3058800" y="91350"/>
            <a:ext cx="308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Wagner P.,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Hammond G.,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1965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87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4009-4011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703750" y="454075"/>
            <a:ext cx="156600" cy="46896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5547375" y="290375"/>
            <a:ext cx="3672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 Feyter S., Dia E. W.-G., Zewial A.,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Angewandte Chemie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39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260-263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547375" y="620750"/>
            <a:ext cx="3835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Surface</a:t>
            </a: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</a:t>
            </a:r>
            <a:r>
              <a:rPr b="1" lang="en" sz="18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molecule-dependent</a:t>
            </a:r>
            <a:endParaRPr b="1" sz="18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5860350" y="1043700"/>
            <a:ext cx="3360000" cy="4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►</a:t>
            </a:r>
            <a:r>
              <a:rPr lang="en" sz="1500"/>
              <a:t>Tertiary or secondary γ-H stabilised                          by hyperconjugation.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/>
              <a:t>Rapid </a:t>
            </a:r>
            <a:r>
              <a:rPr i="1" lang="en" sz="1500">
                <a:solidFill>
                  <a:schemeClr val="accent2"/>
                </a:solidFill>
              </a:rPr>
              <a:t>S</a:t>
            </a:r>
            <a:r>
              <a:rPr baseline="-25000" lang="en" sz="1500">
                <a:solidFill>
                  <a:schemeClr val="accent2"/>
                </a:solidFill>
              </a:rPr>
              <a:t>1</a:t>
            </a:r>
            <a:r>
              <a:rPr lang="en" sz="1500"/>
              <a:t> 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∴ </a:t>
            </a:r>
            <a:r>
              <a:rPr lang="en" sz="1500"/>
              <a:t>unquenchable.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▻ </a:t>
            </a:r>
            <a:r>
              <a:rPr lang="en" sz="1500"/>
              <a:t>C-H bond strength, deuteration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</a:t>
            </a:r>
            <a:r>
              <a:rPr lang="en" sz="1500"/>
              <a:t> Femtosecond-MS &amp; DFT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▻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α</a:t>
            </a:r>
            <a:r>
              <a:rPr lang="en" sz="1500"/>
              <a:t>-C radical stabilisation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</a:t>
            </a:r>
            <a:r>
              <a:rPr lang="en" sz="1500">
                <a:solidFill>
                  <a:srgbClr val="000000"/>
                </a:solidFill>
              </a:rPr>
              <a:t>▻ </a:t>
            </a:r>
            <a:r>
              <a:rPr lang="en" sz="1500"/>
              <a:t>ISC same, diff. is chemical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►</a:t>
            </a:r>
            <a:r>
              <a:rPr lang="en" sz="1500"/>
              <a:t> </a:t>
            </a:r>
            <a:r>
              <a:rPr lang="en" sz="1500">
                <a:solidFill>
                  <a:schemeClr val="accent5"/>
                </a:solidFill>
              </a:rPr>
              <a:t>Triplet </a:t>
            </a:r>
            <a:r>
              <a:rPr lang="en" sz="1500"/>
              <a:t>scrambles stereochemistry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►</a:t>
            </a:r>
            <a:r>
              <a:rPr lang="en" sz="1500">
                <a:solidFill>
                  <a:schemeClr val="accent2"/>
                </a:solidFill>
              </a:rPr>
              <a:t>Singlet </a:t>
            </a:r>
            <a:r>
              <a:rPr lang="en" sz="1500"/>
              <a:t>has some scrambling</a:t>
            </a:r>
            <a:endParaRPr sz="1500"/>
          </a:p>
        </p:txBody>
      </p:sp>
      <p:sp>
        <p:nvSpPr>
          <p:cNvPr id="202" name="Google Shape;202;p20"/>
          <p:cNvSpPr/>
          <p:nvPr/>
        </p:nvSpPr>
        <p:spPr>
          <a:xfrm>
            <a:off x="78650" y="1281825"/>
            <a:ext cx="5571600" cy="38010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9450"/>
            <a:ext cx="6024674" cy="12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6192900" y="229825"/>
            <a:ext cx="2951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Encina M.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Lissi E., 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Journal of Photochemistry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1976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173-181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622500" y="93100"/>
            <a:ext cx="25215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Yang N., Elliot S., Kim B.,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JACS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1969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91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7551-7553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6025"/>
            <a:ext cx="5257450" cy="10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125" y="506176"/>
            <a:ext cx="3838874" cy="19223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>
            <p:ph type="title"/>
          </p:nvPr>
        </p:nvSpPr>
        <p:spPr>
          <a:xfrm>
            <a:off x="0" y="570875"/>
            <a:ext cx="500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Rationalising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NTII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3360175" y="2589450"/>
            <a:ext cx="2626500" cy="366600"/>
          </a:xfrm>
          <a:prstGeom prst="rect">
            <a:avLst/>
          </a:prstGeom>
          <a:solidFill>
            <a:srgbClr val="FF990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43550" y="2783450"/>
            <a:ext cx="3316800" cy="172500"/>
          </a:xfrm>
          <a:prstGeom prst="rect">
            <a:avLst/>
          </a:prstGeom>
          <a:solidFill>
            <a:srgbClr val="FF990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43550" y="2956050"/>
            <a:ext cx="2029800" cy="172500"/>
          </a:xfrm>
          <a:prstGeom prst="rect">
            <a:avLst/>
          </a:prstGeom>
          <a:solidFill>
            <a:srgbClr val="FF990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6450" y="3993250"/>
            <a:ext cx="39909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4375" y="4439425"/>
            <a:ext cx="4608575" cy="6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1462" y="4439429"/>
            <a:ext cx="2814526" cy="62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4054375" y="4423850"/>
            <a:ext cx="811500" cy="25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6192900" y="4664450"/>
            <a:ext cx="1483800" cy="172500"/>
          </a:xfrm>
          <a:prstGeom prst="rect">
            <a:avLst/>
          </a:prstGeom>
          <a:solidFill>
            <a:srgbClr val="6AA84F">
              <a:alpha val="3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-76200" y="248525"/>
            <a:ext cx="3733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Shaw M.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“Photochemical Formation of enols from carboyls”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PhD Thesis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